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1"/>
    <p:sldId id="257" r:id="rId42"/>
    <p:sldId id="258" r:id="rId43"/>
    <p:sldId id="259" r:id="rId44"/>
    <p:sldId id="260" r:id="rId45"/>
    <p:sldId id="261" r:id="rId46"/>
    <p:sldId id="262" r:id="rId47"/>
    <p:sldId id="263" r:id="rId48"/>
  </p:sldIdLst>
  <p:sldSz cx="18288000" cy="10287000"/>
  <p:notesSz cx="6858000" cy="9144000"/>
  <p:embeddedFontLst>
    <p:embeddedFont>
      <p:font typeface="Source Sans Pro" charset="1" panose="020B0503030403020204"/>
      <p:regular r:id="rId6"/>
    </p:embeddedFont>
    <p:embeddedFont>
      <p:font typeface="Source Sans Pro Bold" charset="1" panose="020B0703030403020204"/>
      <p:regular r:id="rId7"/>
    </p:embeddedFont>
    <p:embeddedFont>
      <p:font typeface="Source Sans Pro Italics" charset="1" panose="020B0503030403090204"/>
      <p:regular r:id="rId8"/>
    </p:embeddedFont>
    <p:embeddedFont>
      <p:font typeface="Source Sans Pro Bold Italics" charset="1" panose="020B0703030403090204"/>
      <p:regular r:id="rId9"/>
    </p:embeddedFont>
    <p:embeddedFont>
      <p:font typeface="Prata" charset="1" panose="00000500000000000000"/>
      <p:regular r:id="rId10"/>
    </p:embeddedFont>
    <p:embeddedFont>
      <p:font typeface="Josefin Sans" charset="1" panose="00000000000000000000"/>
      <p:regular r:id="rId11"/>
    </p:embeddedFont>
    <p:embeddedFont>
      <p:font typeface="Josefin Sans Bold" charset="1" panose="00000000000000000000"/>
      <p:regular r:id="rId12"/>
    </p:embeddedFont>
    <p:embeddedFont>
      <p:font typeface="Josefin Sans Italics" charset="1" panose="00000000000000000000"/>
      <p:regular r:id="rId13"/>
    </p:embeddedFont>
    <p:embeddedFont>
      <p:font typeface="Josefin Sans Bold Italics" charset="1" panose="00000000000000000000"/>
      <p:regular r:id="rId14"/>
    </p:embeddedFont>
    <p:embeddedFont>
      <p:font typeface="Arimo" charset="1" panose="020B0604020202020204"/>
      <p:regular r:id="rId15"/>
    </p:embeddedFont>
    <p:embeddedFont>
      <p:font typeface="Arimo Bold" charset="1" panose="020B0704020202020204"/>
      <p:regular r:id="rId16"/>
    </p:embeddedFont>
    <p:embeddedFont>
      <p:font typeface="Arimo Italics" charset="1" panose="020B0604020202090204"/>
      <p:regular r:id="rId17"/>
    </p:embeddedFont>
    <p:embeddedFont>
      <p:font typeface="Arimo Bold Italics" charset="1" panose="020B0704020202090204"/>
      <p:regular r:id="rId18"/>
    </p:embeddedFont>
    <p:embeddedFont>
      <p:font typeface="Open Sans Bold" charset="1" panose="00000000000000000000"/>
      <p:regular r:id="rId19"/>
    </p:embeddedFont>
    <p:embeddedFont>
      <p:font typeface="Open Sans Bold Bold" charset="1" panose="00000000000000000000"/>
      <p:regular r:id="rId20"/>
    </p:embeddedFont>
    <p:embeddedFont>
      <p:font typeface="Open Sans Bold Italics" charset="1" panose="00000000000000000000"/>
      <p:regular r:id="rId21"/>
    </p:embeddedFont>
    <p:embeddedFont>
      <p:font typeface="Open Sans Bold Bold Italics" charset="1" panose="00000000000000000000"/>
      <p:regular r:id="rId22"/>
    </p:embeddedFont>
    <p:embeddedFont>
      <p:font typeface="Canva Sans" charset="1" panose="020B0503030501040103"/>
      <p:regular r:id="rId23"/>
    </p:embeddedFont>
    <p:embeddedFont>
      <p:font typeface="Canva Sans Bold" charset="1" panose="020B0803030501040103"/>
      <p:regular r:id="rId24"/>
    </p:embeddedFont>
    <p:embeddedFont>
      <p:font typeface="Canva Sans Italics" charset="1" panose="020B0503030501040103"/>
      <p:regular r:id="rId25"/>
    </p:embeddedFont>
    <p:embeddedFont>
      <p:font typeface="Canva Sans Bold Italics" charset="1" panose="020B0803030501040103"/>
      <p:regular r:id="rId26"/>
    </p:embeddedFont>
    <p:embeddedFont>
      <p:font typeface="Nunito Sans" charset="1" panose="00000500000000000000"/>
      <p:regular r:id="rId27"/>
    </p:embeddedFont>
    <p:embeddedFont>
      <p:font typeface="Nunito Sans Bold" charset="1" panose="00000800000000000000"/>
      <p:regular r:id="rId28"/>
    </p:embeddedFont>
    <p:embeddedFont>
      <p:font typeface="Nunito Sans Italics" charset="1" panose="00000500000000000000"/>
      <p:regular r:id="rId29"/>
    </p:embeddedFont>
    <p:embeddedFont>
      <p:font typeface="Nunito Sans Bold Italics" charset="1" panose="00000800000000000000"/>
      <p:regular r:id="rId30"/>
    </p:embeddedFont>
    <p:embeddedFont>
      <p:font typeface="Nunito Sans Extra-Light" charset="1" panose="00000300000000000000"/>
      <p:regular r:id="rId31"/>
    </p:embeddedFont>
    <p:embeddedFont>
      <p:font typeface="Nunito Sans Extra-Light Italics" charset="1" panose="00000300000000000000"/>
      <p:regular r:id="rId32"/>
    </p:embeddedFont>
    <p:embeddedFont>
      <p:font typeface="Nunito Sans Light" charset="1" panose="00000400000000000000"/>
      <p:regular r:id="rId33"/>
    </p:embeddedFont>
    <p:embeddedFont>
      <p:font typeface="Nunito Sans Light Italics" charset="1" panose="00000400000000000000"/>
      <p:regular r:id="rId34"/>
    </p:embeddedFont>
    <p:embeddedFont>
      <p:font typeface="Nunito Sans Semi-Bold" charset="1" panose="00000700000000000000"/>
      <p:regular r:id="rId35"/>
    </p:embeddedFont>
    <p:embeddedFont>
      <p:font typeface="Nunito Sans Semi-Bold Italics" charset="1" panose="00000700000000000000"/>
      <p:regular r:id="rId36"/>
    </p:embeddedFont>
    <p:embeddedFont>
      <p:font typeface="Nunito Sans Ultra-Bold" charset="1" panose="00000900000000000000"/>
      <p:regular r:id="rId37"/>
    </p:embeddedFont>
    <p:embeddedFont>
      <p:font typeface="Nunito Sans Ultra-Bold Italics" charset="1" panose="00000900000000000000"/>
      <p:regular r:id="rId38"/>
    </p:embeddedFont>
    <p:embeddedFont>
      <p:font typeface="Nunito Sans Heavy" charset="1" panose="00000A00000000000000"/>
      <p:regular r:id="rId39"/>
    </p:embeddedFont>
    <p:embeddedFont>
      <p:font typeface="Nunito Sans Heavy Italics" charset="1" panose="00000A0000000000000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slides/slide1.xml" Type="http://schemas.openxmlformats.org/officeDocument/2006/relationships/slide"/><Relationship Id="rId42" Target="slides/slide2.xml" Type="http://schemas.openxmlformats.org/officeDocument/2006/relationships/slide"/><Relationship Id="rId43" Target="slides/slide3.xml" Type="http://schemas.openxmlformats.org/officeDocument/2006/relationships/slide"/><Relationship Id="rId44" Target="slides/slide4.xml" Type="http://schemas.openxmlformats.org/officeDocument/2006/relationships/slide"/><Relationship Id="rId45" Target="slides/slide5.xml" Type="http://schemas.openxmlformats.org/officeDocument/2006/relationships/slide"/><Relationship Id="rId46" Target="slides/slide6.xml" Type="http://schemas.openxmlformats.org/officeDocument/2006/relationships/slide"/><Relationship Id="rId47" Target="slides/slide7.xml" Type="http://schemas.openxmlformats.org/officeDocument/2006/relationships/slide"/><Relationship Id="rId48" Target="slides/slide8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.jpe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8518" r="0" b="-6851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4624264" y="623782"/>
            <a:ext cx="9039472" cy="9039436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52565" t="-86329" r="-51548" b="-85823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4704606" y="3914229"/>
            <a:ext cx="8878789" cy="2458543"/>
            <a:chOff x="0" y="0"/>
            <a:chExt cx="11838385" cy="327805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746555"/>
              <a:ext cx="11838385" cy="16683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45"/>
                </a:lnSpc>
              </a:pPr>
              <a:r>
                <a:rPr lang="en-US" sz="4300">
                  <a:solidFill>
                    <a:srgbClr val="000000"/>
                  </a:solidFill>
                  <a:latin typeface="Prata"/>
                </a:rPr>
                <a:t>BIG MOUNTAIN RESORT: EXECUTIVE PRESENTATION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584849"/>
              <a:ext cx="10686875" cy="693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22"/>
                </a:lnSpc>
              </a:pPr>
              <a:r>
                <a:rPr lang="en-US" sz="3050" spc="152">
                  <a:solidFill>
                    <a:srgbClr val="000000"/>
                  </a:solidFill>
                  <a:latin typeface="Josefin Sans"/>
                </a:rPr>
                <a:t>Data Science Bootcamp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57150"/>
              <a:ext cx="10686875" cy="4878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1"/>
                </a:lnSpc>
              </a:pPr>
              <a:r>
                <a:rPr lang="en-US" sz="2125" spc="318">
                  <a:solidFill>
                    <a:srgbClr val="000000"/>
                  </a:solidFill>
                  <a:latin typeface="Josefin Sans Bold"/>
                </a:rPr>
                <a:t>GUIDED CAPSTONE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80637" y="-1558448"/>
            <a:ext cx="7133784" cy="8442348"/>
          </a:xfrm>
          <a:custGeom>
            <a:avLst/>
            <a:gdLst/>
            <a:ahLst/>
            <a:cxnLst/>
            <a:rect r="r" b="b" t="t" l="l"/>
            <a:pathLst>
              <a:path h="8442348" w="7133784">
                <a:moveTo>
                  <a:pt x="0" y="0"/>
                </a:moveTo>
                <a:lnTo>
                  <a:pt x="7133785" y="0"/>
                </a:lnTo>
                <a:lnTo>
                  <a:pt x="7133785" y="8442348"/>
                </a:lnTo>
                <a:lnTo>
                  <a:pt x="0" y="84423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069938" y="3354041"/>
            <a:ext cx="9463870" cy="9463870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75973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344840" y="4653747"/>
            <a:ext cx="8013673" cy="5409229"/>
          </a:xfrm>
          <a:custGeom>
            <a:avLst/>
            <a:gdLst/>
            <a:ahLst/>
            <a:cxnLst/>
            <a:rect r="r" b="b" t="t" l="l"/>
            <a:pathLst>
              <a:path h="5409229" w="8013673">
                <a:moveTo>
                  <a:pt x="0" y="0"/>
                </a:moveTo>
                <a:lnTo>
                  <a:pt x="8013673" y="0"/>
                </a:lnTo>
                <a:lnTo>
                  <a:pt x="8013673" y="5409229"/>
                </a:lnTo>
                <a:lnTo>
                  <a:pt x="0" y="5409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11727" y="1171575"/>
            <a:ext cx="8086135" cy="75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6"/>
              </a:lnSpc>
            </a:pPr>
            <a:r>
              <a:rPr lang="en-US" sz="5943">
                <a:solidFill>
                  <a:srgbClr val="141414"/>
                </a:solidFill>
                <a:latin typeface="Nunito Sans Heavy"/>
              </a:rPr>
              <a:t>Problem Identification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339113" y="1657562"/>
            <a:ext cx="8442284" cy="1905762"/>
            <a:chOff x="0" y="0"/>
            <a:chExt cx="11256379" cy="254101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85725"/>
              <a:ext cx="8179297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19"/>
                </a:lnSpc>
              </a:pPr>
              <a:r>
                <a:rPr lang="en-US" sz="3600">
                  <a:solidFill>
                    <a:srgbClr val="475973"/>
                  </a:solidFill>
                  <a:latin typeface="Nunito Sans Bold"/>
                </a:rPr>
                <a:t>Business Problem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762000"/>
              <a:ext cx="11256379" cy="17790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24"/>
                </a:lnSpc>
              </a:pPr>
              <a:r>
                <a:rPr lang="en-US" sz="2400">
                  <a:solidFill>
                    <a:srgbClr val="141414"/>
                  </a:solidFill>
                  <a:latin typeface="Source Sans Pro"/>
                </a:rPr>
                <a:t>Big Mountain Resort aims to increase revenue while maintaining customer satisfaction. The challenge is to find the optimal ticket pricing strategy that achieves both goals.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339113" y="4190619"/>
            <a:ext cx="8442284" cy="1905762"/>
            <a:chOff x="0" y="0"/>
            <a:chExt cx="11256379" cy="254101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85725"/>
              <a:ext cx="8179297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19"/>
                </a:lnSpc>
              </a:pPr>
              <a:r>
                <a:rPr lang="en-US" sz="3600">
                  <a:solidFill>
                    <a:srgbClr val="475973"/>
                  </a:solidFill>
                  <a:latin typeface="Nunito Sans Bold"/>
                </a:rPr>
                <a:t>Hypothesis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762000"/>
              <a:ext cx="11256379" cy="17790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24"/>
                </a:lnSpc>
              </a:pPr>
              <a:r>
                <a:rPr lang="en-US" sz="2400">
                  <a:solidFill>
                    <a:srgbClr val="141414"/>
                  </a:solidFill>
                  <a:latin typeface="Source Sans Pro"/>
                </a:rPr>
                <a:t>Implementing a data-driven pricing strategy based on key facilities and features will lead to higher revenue and increased visitor attraction without compromising customer satisfaction.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339113" y="6725031"/>
            <a:ext cx="8442284" cy="2362962"/>
            <a:chOff x="0" y="0"/>
            <a:chExt cx="11256379" cy="3150616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85725"/>
              <a:ext cx="8179297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19"/>
                </a:lnSpc>
              </a:pPr>
              <a:r>
                <a:rPr lang="en-US" sz="3600">
                  <a:solidFill>
                    <a:srgbClr val="475973"/>
                  </a:solidFill>
                  <a:latin typeface="Nunito Sans Bold"/>
                </a:rPr>
                <a:t>Context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762000"/>
              <a:ext cx="11256379" cy="23886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24"/>
                </a:lnSpc>
              </a:pPr>
              <a:r>
                <a:rPr lang="en-US" sz="2400">
                  <a:solidFill>
                    <a:srgbClr val="141414"/>
                  </a:solidFill>
                  <a:latin typeface="Source Sans Pro"/>
                </a:rPr>
                <a:t> The resort seeks to leverage data analysis to understand the significance of different facilities in attracting visitors. The goal is to identify revenue optimization opportunities through data-driven insights.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52724" y="-1744942"/>
            <a:ext cx="7133784" cy="8442348"/>
          </a:xfrm>
          <a:custGeom>
            <a:avLst/>
            <a:gdLst/>
            <a:ahLst/>
            <a:cxnLst/>
            <a:rect r="r" b="b" t="t" l="l"/>
            <a:pathLst>
              <a:path h="8442348" w="7133784">
                <a:moveTo>
                  <a:pt x="0" y="0"/>
                </a:moveTo>
                <a:lnTo>
                  <a:pt x="7133784" y="0"/>
                </a:lnTo>
                <a:lnTo>
                  <a:pt x="7133784" y="8442348"/>
                </a:lnTo>
                <a:lnTo>
                  <a:pt x="0" y="84423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28700" y="3090030"/>
            <a:ext cx="7978044" cy="7978044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15346" t="0" r="-1801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164282" y="2249444"/>
            <a:ext cx="990170" cy="1031427"/>
          </a:xfrm>
          <a:custGeom>
            <a:avLst/>
            <a:gdLst/>
            <a:ahLst/>
            <a:cxnLst/>
            <a:rect r="r" b="b" t="t" l="l"/>
            <a:pathLst>
              <a:path h="1031427" w="990170">
                <a:moveTo>
                  <a:pt x="0" y="0"/>
                </a:moveTo>
                <a:lnTo>
                  <a:pt x="990169" y="0"/>
                </a:lnTo>
                <a:lnTo>
                  <a:pt x="990169" y="1031427"/>
                </a:lnTo>
                <a:lnTo>
                  <a:pt x="0" y="10314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73605" y="720027"/>
            <a:ext cx="12340791" cy="760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46"/>
              </a:lnSpc>
              <a:spcBef>
                <a:spcPct val="0"/>
              </a:spcBef>
            </a:pPr>
            <a:r>
              <a:rPr lang="en-US" sz="5943" strike="noStrike" u="none">
                <a:solidFill>
                  <a:srgbClr val="141414"/>
                </a:solidFill>
                <a:latin typeface="Nunito Sans Heavy"/>
              </a:rPr>
              <a:t>Recommendation &amp; Key Findings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37709" y="2561957"/>
            <a:ext cx="3231767" cy="49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9"/>
              </a:lnSpc>
            </a:pPr>
            <a:r>
              <a:rPr lang="en-US" sz="3799">
                <a:solidFill>
                  <a:srgbClr val="475973"/>
                </a:solidFill>
                <a:latin typeface="Nunito Sans Bold"/>
              </a:rPr>
              <a:t>Key Findings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71374" y="3235080"/>
            <a:ext cx="8030986" cy="6791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84486" indent="-242243" lvl="1">
              <a:lnSpc>
                <a:spcPts val="4129"/>
              </a:lnSpc>
              <a:buFont typeface="Arial"/>
              <a:buChar char="•"/>
            </a:pPr>
            <a:r>
              <a:rPr lang="en-US" sz="2244">
                <a:solidFill>
                  <a:srgbClr val="141414"/>
                </a:solidFill>
                <a:latin typeface="Source Sans Pro"/>
              </a:rPr>
              <a:t>Ticket prices vary across states, with some showing a broad range from $25 to over $100.</a:t>
            </a:r>
          </a:p>
          <a:p>
            <a:pPr marL="484486" indent="-242243" lvl="1">
              <a:lnSpc>
                <a:spcPts val="4129"/>
              </a:lnSpc>
              <a:buFont typeface="Arial"/>
              <a:buChar char="•"/>
            </a:pPr>
            <a:r>
              <a:rPr lang="en-US" sz="2244">
                <a:solidFill>
                  <a:srgbClr val="141414"/>
                </a:solidFill>
                <a:latin typeface="Source Sans Pro"/>
              </a:rPr>
              <a:t>Montana and South Dakota exhibit low price variability and matching weekend and weekday prices.</a:t>
            </a:r>
          </a:p>
          <a:p>
            <a:pPr marL="484486" indent="-242243" lvl="1">
              <a:lnSpc>
                <a:spcPts val="4129"/>
              </a:lnSpc>
              <a:buFont typeface="Arial"/>
              <a:buChar char="•"/>
            </a:pPr>
            <a:r>
              <a:rPr lang="en-US" sz="2244">
                <a:solidFill>
                  <a:srgbClr val="141414"/>
                </a:solidFill>
                <a:latin typeface="Source Sans Pro"/>
              </a:rPr>
              <a:t>States like North Carolina and Virginia have notably higher weekend prices compared to weekdays.</a:t>
            </a:r>
          </a:p>
          <a:p>
            <a:pPr marL="484486" indent="-242243" lvl="1">
              <a:lnSpc>
                <a:spcPts val="4129"/>
              </a:lnSpc>
              <a:buFont typeface="Arial"/>
              <a:buChar char="•"/>
            </a:pPr>
            <a:r>
              <a:rPr lang="en-US" sz="2244">
                <a:solidFill>
                  <a:srgbClr val="141414"/>
                </a:solidFill>
                <a:latin typeface="Source Sans Pro"/>
              </a:rPr>
              <a:t>A clear trend is observed where weekend prices are higher for resorts with prices below $100.</a:t>
            </a:r>
          </a:p>
          <a:p>
            <a:pPr marL="484486" indent="-242243" lvl="1">
              <a:lnSpc>
                <a:spcPts val="4129"/>
              </a:lnSpc>
              <a:buFont typeface="Arial"/>
              <a:buChar char="•"/>
            </a:pPr>
            <a:r>
              <a:rPr lang="en-US" sz="2244">
                <a:solidFill>
                  <a:srgbClr val="141414"/>
                </a:solidFill>
                <a:latin typeface="Source Sans Pro"/>
              </a:rPr>
              <a:t>The relationship between weekend and weekday prices in Montana is particularly relevant for Big Mountain Resort.</a:t>
            </a:r>
          </a:p>
          <a:p>
            <a:pPr marL="484486" indent="-242243" lvl="1">
              <a:lnSpc>
                <a:spcPts val="4129"/>
              </a:lnSpc>
              <a:buFont typeface="Arial"/>
              <a:buChar char="•"/>
            </a:pPr>
            <a:r>
              <a:rPr lang="en-US" sz="2244">
                <a:solidFill>
                  <a:srgbClr val="141414"/>
                </a:solidFill>
                <a:latin typeface="Source Sans Pro"/>
              </a:rPr>
              <a:t>Big Mountain is amongst the resorts with the largest amount of skiable terrain. </a:t>
            </a:r>
          </a:p>
          <a:p>
            <a:pPr>
              <a:lnSpc>
                <a:spcPts val="4497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3160332" y="2165246"/>
            <a:ext cx="4045932" cy="5981085"/>
            <a:chOff x="0" y="0"/>
            <a:chExt cx="5394576" cy="797478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5394576" cy="7974780"/>
              <a:chOff x="0" y="0"/>
              <a:chExt cx="1980573" cy="292787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980573" cy="2927874"/>
              </a:xfrm>
              <a:custGeom>
                <a:avLst/>
                <a:gdLst/>
                <a:ahLst/>
                <a:cxnLst/>
                <a:rect r="r" b="b" t="t" l="l"/>
                <a:pathLst>
                  <a:path h="2927874" w="1980573">
                    <a:moveTo>
                      <a:pt x="1856113" y="2927874"/>
                    </a:moveTo>
                    <a:lnTo>
                      <a:pt x="124460" y="2927874"/>
                    </a:lnTo>
                    <a:cubicBezTo>
                      <a:pt x="55880" y="2927874"/>
                      <a:pt x="0" y="2871994"/>
                      <a:pt x="0" y="280341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856113" y="0"/>
                    </a:lnTo>
                    <a:cubicBezTo>
                      <a:pt x="1924694" y="0"/>
                      <a:pt x="1980573" y="55880"/>
                      <a:pt x="1980573" y="124460"/>
                    </a:cubicBezTo>
                    <a:lnTo>
                      <a:pt x="1980573" y="2803414"/>
                    </a:lnTo>
                    <a:cubicBezTo>
                      <a:pt x="1980573" y="2871994"/>
                      <a:pt x="1924694" y="2927874"/>
                      <a:pt x="1856113" y="2927874"/>
                    </a:cubicBezTo>
                    <a:close/>
                  </a:path>
                </a:pathLst>
              </a:custGeom>
              <a:solidFill>
                <a:srgbClr val="2F4153">
                  <a:alpha val="81961"/>
                </a:srgbClr>
              </a:solidFill>
            </p:spPr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2159259" y="414648"/>
              <a:ext cx="1070091" cy="1046014"/>
            </a:xfrm>
            <a:custGeom>
              <a:avLst/>
              <a:gdLst/>
              <a:ahLst/>
              <a:cxnLst/>
              <a:rect r="r" b="b" t="t" l="l"/>
              <a:pathLst>
                <a:path h="1046014" w="1070091">
                  <a:moveTo>
                    <a:pt x="0" y="0"/>
                  </a:moveTo>
                  <a:lnTo>
                    <a:pt x="1070091" y="0"/>
                  </a:lnTo>
                  <a:lnTo>
                    <a:pt x="1070091" y="1046014"/>
                  </a:lnTo>
                  <a:lnTo>
                    <a:pt x="0" y="10460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659161" y="1917923"/>
              <a:ext cx="4070286" cy="5041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64"/>
                </a:lnSpc>
              </a:pPr>
              <a:r>
                <a:rPr lang="en-US" sz="2909">
                  <a:solidFill>
                    <a:srgbClr val="FFFFFF"/>
                  </a:solidFill>
                  <a:latin typeface="Nunito Sans Bold"/>
                </a:rPr>
                <a:t>Recommendation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442127" y="2842919"/>
              <a:ext cx="4510322" cy="43214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81"/>
                </a:lnSpc>
              </a:pPr>
              <a:r>
                <a:rPr lang="en-US" sz="2173">
                  <a:solidFill>
                    <a:srgbClr val="FFFFFF"/>
                  </a:solidFill>
                  <a:latin typeface="Source Sans Pro"/>
                </a:rPr>
                <a:t>Implement a data-driven pricing strategy that tailors ticket prices based on key facilities and features of Big Mountain Resort,  to optimize revenue and enhance customer satisfaction.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83647" y="4886016"/>
            <a:ext cx="7133784" cy="8442348"/>
          </a:xfrm>
          <a:custGeom>
            <a:avLst/>
            <a:gdLst/>
            <a:ahLst/>
            <a:cxnLst/>
            <a:rect r="r" b="b" t="t" l="l"/>
            <a:pathLst>
              <a:path h="8442348" w="7133784">
                <a:moveTo>
                  <a:pt x="0" y="0"/>
                </a:moveTo>
                <a:lnTo>
                  <a:pt x="7133784" y="0"/>
                </a:lnTo>
                <a:lnTo>
                  <a:pt x="7133784" y="8442349"/>
                </a:lnTo>
                <a:lnTo>
                  <a:pt x="0" y="8442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5400000">
            <a:off x="7262957" y="4105670"/>
            <a:ext cx="571508" cy="0"/>
          </a:xfrm>
          <a:prstGeom prst="line">
            <a:avLst/>
          </a:prstGeom>
          <a:ln cap="rnd" w="762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-199885"/>
            <a:ext cx="8330602" cy="1228585"/>
            <a:chOff x="0" y="0"/>
            <a:chExt cx="5055647" cy="745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55647" cy="745600"/>
            </a:xfrm>
            <a:custGeom>
              <a:avLst/>
              <a:gdLst/>
              <a:ahLst/>
              <a:cxnLst/>
              <a:rect r="r" b="b" t="t" l="l"/>
              <a:pathLst>
                <a:path h="745600" w="5055647">
                  <a:moveTo>
                    <a:pt x="4931187" y="745600"/>
                  </a:moveTo>
                  <a:lnTo>
                    <a:pt x="124460" y="745600"/>
                  </a:lnTo>
                  <a:cubicBezTo>
                    <a:pt x="55880" y="745600"/>
                    <a:pt x="0" y="689720"/>
                    <a:pt x="0" y="6211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31187" y="0"/>
                  </a:lnTo>
                  <a:cubicBezTo>
                    <a:pt x="4999767" y="0"/>
                    <a:pt x="5055647" y="55880"/>
                    <a:pt x="5055647" y="124460"/>
                  </a:cubicBezTo>
                  <a:lnTo>
                    <a:pt x="5055647" y="621140"/>
                  </a:lnTo>
                  <a:cubicBezTo>
                    <a:pt x="5055647" y="689720"/>
                    <a:pt x="4999767" y="745600"/>
                    <a:pt x="4931187" y="745600"/>
                  </a:cubicBezTo>
                  <a:close/>
                </a:path>
              </a:pathLst>
            </a:custGeom>
            <a:solidFill>
              <a:srgbClr val="C8D1DA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872379" y="1677476"/>
            <a:ext cx="10054938" cy="7846888"/>
          </a:xfrm>
          <a:custGeom>
            <a:avLst/>
            <a:gdLst/>
            <a:ahLst/>
            <a:cxnLst/>
            <a:rect r="r" b="b" t="t" l="l"/>
            <a:pathLst>
              <a:path h="7846888" w="10054938">
                <a:moveTo>
                  <a:pt x="0" y="0"/>
                </a:moveTo>
                <a:lnTo>
                  <a:pt x="10054938" y="0"/>
                </a:lnTo>
                <a:lnTo>
                  <a:pt x="10054938" y="7846888"/>
                </a:lnTo>
                <a:lnTo>
                  <a:pt x="0" y="78468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263521"/>
            <a:ext cx="8115300" cy="1441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10"/>
              </a:lnSpc>
            </a:pPr>
            <a:r>
              <a:rPr lang="en-US" sz="5800">
                <a:solidFill>
                  <a:srgbClr val="141414"/>
                </a:solidFill>
                <a:latin typeface="Nunito Sans Heavy"/>
              </a:rPr>
              <a:t>Modeling Results &amp;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04072" y="3273932"/>
            <a:ext cx="6020789" cy="5434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24" indent="-302262" lvl="1">
              <a:lnSpc>
                <a:spcPts val="3920"/>
              </a:lnSpc>
              <a:buFont typeface="Arial"/>
              <a:buChar char="•"/>
            </a:pPr>
            <a:r>
              <a:rPr lang="en-US" sz="2800" spc="168">
                <a:solidFill>
                  <a:srgbClr val="141414"/>
                </a:solidFill>
                <a:latin typeface="Nunito Sans Bold"/>
              </a:rPr>
              <a:t>A strong correlation between ticket prices and critical attributes.</a:t>
            </a:r>
          </a:p>
          <a:p>
            <a:pPr marL="604524" indent="-302262" lvl="1">
              <a:lnSpc>
                <a:spcPts val="3920"/>
              </a:lnSpc>
              <a:buFont typeface="Arial"/>
              <a:buChar char="•"/>
            </a:pPr>
            <a:r>
              <a:rPr lang="en-US" sz="2800" spc="168">
                <a:solidFill>
                  <a:srgbClr val="141414"/>
                </a:solidFill>
                <a:latin typeface="Nunito Sans Bold"/>
              </a:rPr>
              <a:t>Weekend prices tend to be higher for resorts with prices below $100</a:t>
            </a:r>
          </a:p>
          <a:p>
            <a:pPr marL="604524" indent="-302262" lvl="1">
              <a:lnSpc>
                <a:spcPts val="3920"/>
              </a:lnSpc>
              <a:buFont typeface="Arial"/>
              <a:buChar char="•"/>
            </a:pPr>
            <a:r>
              <a:rPr lang="en-US" sz="2800" spc="168">
                <a:solidFill>
                  <a:srgbClr val="141414"/>
                </a:solidFill>
                <a:latin typeface="Nunito Sans Bold"/>
              </a:rPr>
              <a:t>Montana Case: In Montana, the distribution of weekday and weekend prices appeared equal in the boxplot.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52522" y="0"/>
            <a:ext cx="437567" cy="10287000"/>
            <a:chOff x="0" y="0"/>
            <a:chExt cx="115244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244" cy="2709333"/>
            </a:xfrm>
            <a:custGeom>
              <a:avLst/>
              <a:gdLst/>
              <a:ahLst/>
              <a:cxnLst/>
              <a:rect r="r" b="b" t="t" l="l"/>
              <a:pathLst>
                <a:path h="2709333" w="115244">
                  <a:moveTo>
                    <a:pt x="0" y="0"/>
                  </a:moveTo>
                  <a:lnTo>
                    <a:pt x="115244" y="0"/>
                  </a:lnTo>
                  <a:lnTo>
                    <a:pt x="11524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A9A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689141" y="3764910"/>
            <a:ext cx="7133784" cy="8442348"/>
          </a:xfrm>
          <a:custGeom>
            <a:avLst/>
            <a:gdLst/>
            <a:ahLst/>
            <a:cxnLst/>
            <a:rect r="r" b="b" t="t" l="l"/>
            <a:pathLst>
              <a:path h="8442348" w="7133784">
                <a:moveTo>
                  <a:pt x="0" y="0"/>
                </a:moveTo>
                <a:lnTo>
                  <a:pt x="7133784" y="0"/>
                </a:lnTo>
                <a:lnTo>
                  <a:pt x="7133784" y="8442349"/>
                </a:lnTo>
                <a:lnTo>
                  <a:pt x="0" y="8442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1938351"/>
            <a:ext cx="8605824" cy="6410297"/>
          </a:xfrm>
          <a:custGeom>
            <a:avLst/>
            <a:gdLst/>
            <a:ahLst/>
            <a:cxnLst/>
            <a:rect r="r" b="b" t="t" l="l"/>
            <a:pathLst>
              <a:path h="6410297" w="8605824">
                <a:moveTo>
                  <a:pt x="0" y="0"/>
                </a:moveTo>
                <a:lnTo>
                  <a:pt x="8605824" y="0"/>
                </a:lnTo>
                <a:lnTo>
                  <a:pt x="8605824" y="6410298"/>
                </a:lnTo>
                <a:lnTo>
                  <a:pt x="0" y="6410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284299"/>
            <a:ext cx="8115300" cy="1441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10"/>
              </a:lnSpc>
            </a:pPr>
            <a:r>
              <a:rPr lang="en-US" sz="5800">
                <a:solidFill>
                  <a:srgbClr val="141414"/>
                </a:solidFill>
                <a:latin typeface="Nunito Sans Heavy"/>
              </a:rPr>
              <a:t>Modeling Results &amp;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542355"/>
            <a:ext cx="6971397" cy="4443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24" indent="-302262" lvl="1">
              <a:lnSpc>
                <a:spcPts val="3920"/>
              </a:lnSpc>
              <a:buFont typeface="Arial"/>
              <a:buChar char="•"/>
            </a:pPr>
            <a:r>
              <a:rPr lang="en-US" sz="2800" spc="168">
                <a:solidFill>
                  <a:srgbClr val="141414"/>
                </a:solidFill>
                <a:latin typeface="Nunito Sans Bold"/>
              </a:rPr>
              <a:t>Clear Line of Equality: There is an observable trend where weekday and weekend prices are equal for some resorts.</a:t>
            </a:r>
          </a:p>
          <a:p>
            <a:pPr marL="604524" indent="-302262" lvl="1">
              <a:lnSpc>
                <a:spcPts val="3920"/>
              </a:lnSpc>
              <a:buFont typeface="Arial"/>
              <a:buChar char="•"/>
            </a:pPr>
            <a:r>
              <a:rPr lang="en-US" sz="2800" spc="168">
                <a:solidFill>
                  <a:srgbClr val="141414"/>
                </a:solidFill>
                <a:latin typeface="Nunito Sans Bold"/>
              </a:rPr>
              <a:t>Weekend Price Premium: Weekend prices tend to be higher than weekday prices, particularly for resorts with prices below $100.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81629" y="7088825"/>
            <a:ext cx="19451259" cy="10279067"/>
            <a:chOff x="0" y="0"/>
            <a:chExt cx="5122965" cy="27072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22965" cy="2707244"/>
            </a:xfrm>
            <a:custGeom>
              <a:avLst/>
              <a:gdLst/>
              <a:ahLst/>
              <a:cxnLst/>
              <a:rect r="r" b="b" t="t" l="l"/>
              <a:pathLst>
                <a:path h="2707244" w="5122965">
                  <a:moveTo>
                    <a:pt x="0" y="0"/>
                  </a:moveTo>
                  <a:lnTo>
                    <a:pt x="5122965" y="0"/>
                  </a:lnTo>
                  <a:lnTo>
                    <a:pt x="5122965" y="2707244"/>
                  </a:lnTo>
                  <a:lnTo>
                    <a:pt x="0" y="2707244"/>
                  </a:lnTo>
                  <a:close/>
                </a:path>
              </a:pathLst>
            </a:custGeom>
            <a:solidFill>
              <a:srgbClr val="2F415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03238" y="297315"/>
            <a:ext cx="14881523" cy="7353076"/>
          </a:xfrm>
          <a:custGeom>
            <a:avLst/>
            <a:gdLst/>
            <a:ahLst/>
            <a:cxnLst/>
            <a:rect r="r" b="b" t="t" l="l"/>
            <a:pathLst>
              <a:path h="7353076" w="14881523">
                <a:moveTo>
                  <a:pt x="0" y="0"/>
                </a:moveTo>
                <a:lnTo>
                  <a:pt x="14881524" y="0"/>
                </a:lnTo>
                <a:lnTo>
                  <a:pt x="14881524" y="7353076"/>
                </a:lnTo>
                <a:lnTo>
                  <a:pt x="0" y="73530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58998" y="8089811"/>
            <a:ext cx="6885002" cy="1470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98" indent="-226699" lvl="1">
              <a:lnSpc>
                <a:spcPts val="2940"/>
              </a:lnSpc>
              <a:buFont typeface="Arial"/>
              <a:buChar char="•"/>
            </a:pPr>
            <a:r>
              <a:rPr lang="en-US" sz="2100" spc="126">
                <a:solidFill>
                  <a:srgbClr val="C8D1DA"/>
                </a:solidFill>
                <a:latin typeface="Nunito Sans Bold"/>
              </a:rPr>
              <a:t>Validation in Data: In the actual data for each resort, we observe that the relationship between weekday and weekend prices is consistent with our observations.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57327" y="8089811"/>
            <a:ext cx="6971397" cy="1470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98" indent="-226699" lvl="1">
              <a:lnSpc>
                <a:spcPts val="2940"/>
              </a:lnSpc>
              <a:buFont typeface="Arial"/>
              <a:buChar char="•"/>
            </a:pPr>
            <a:r>
              <a:rPr lang="en-US" sz="2100" spc="126">
                <a:solidFill>
                  <a:srgbClr val="C8D1DA"/>
                </a:solidFill>
                <a:latin typeface="Nunito Sans Bold"/>
              </a:rPr>
              <a:t>Relevance of Big Mountain Resort: Big Mountain resort is located in Montana, and the relationship between these quantities in this state is especially relevant for our analysis.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498464" cy="10287000"/>
            <a:chOff x="0" y="0"/>
            <a:chExt cx="118478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84781" cy="2709333"/>
            </a:xfrm>
            <a:custGeom>
              <a:avLst/>
              <a:gdLst/>
              <a:ahLst/>
              <a:cxnLst/>
              <a:rect r="r" b="b" t="t" l="l"/>
              <a:pathLst>
                <a:path h="2709333" w="1184781">
                  <a:moveTo>
                    <a:pt x="0" y="0"/>
                  </a:moveTo>
                  <a:lnTo>
                    <a:pt x="1184781" y="0"/>
                  </a:lnTo>
                  <a:lnTo>
                    <a:pt x="118478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A9A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05863" y="2350899"/>
            <a:ext cx="5585202" cy="558520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933387" y="2578434"/>
            <a:ext cx="5130153" cy="5130133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4595806" y="858651"/>
            <a:ext cx="9096387" cy="749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89"/>
              </a:lnSpc>
            </a:pPr>
            <a:r>
              <a:rPr lang="en-US" sz="5883">
                <a:solidFill>
                  <a:srgbClr val="141414"/>
                </a:solidFill>
                <a:latin typeface="Nunito Sans Heavy"/>
              </a:rPr>
              <a:t>Summary &amp; Conclusion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46547" y="1942164"/>
            <a:ext cx="11053546" cy="815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spc="144">
                <a:solidFill>
                  <a:srgbClr val="2F4153"/>
                </a:solidFill>
                <a:latin typeface="Nunito Sans Bold"/>
              </a:rPr>
              <a:t>In conclusion, our analysis of ski resort data has provided valuable insights to guide Big Mountain Resort's ticket pricing strategy.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38550" y="3217897"/>
            <a:ext cx="8869540" cy="6809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82389" indent="-241194" lvl="1">
              <a:lnSpc>
                <a:spcPts val="3574"/>
              </a:lnSpc>
              <a:buFont typeface="Arial"/>
              <a:buChar char="•"/>
            </a:pPr>
            <a:r>
              <a:rPr lang="en-US" sz="2234" spc="134">
                <a:solidFill>
                  <a:srgbClr val="2F4153"/>
                </a:solidFill>
                <a:latin typeface="Nunito Sans Bold"/>
              </a:rPr>
              <a:t>Weekend Price Adjustment: Our analysis indicates that weekend prices, especially for resorts below $100, can be adjusted upwards to create a revenue uplift. This aligns with the trend of higher weekend prices in the industry.</a:t>
            </a:r>
          </a:p>
          <a:p>
            <a:pPr>
              <a:lnSpc>
                <a:spcPts val="3574"/>
              </a:lnSpc>
            </a:pPr>
          </a:p>
          <a:p>
            <a:pPr marL="482389" indent="-241194" lvl="1">
              <a:lnSpc>
                <a:spcPts val="3574"/>
              </a:lnSpc>
              <a:buFont typeface="Arial"/>
              <a:buChar char="•"/>
            </a:pPr>
            <a:r>
              <a:rPr lang="en-US" sz="2234" spc="134">
                <a:solidFill>
                  <a:srgbClr val="2F4153"/>
                </a:solidFill>
                <a:latin typeface="Nunito Sans Bold"/>
              </a:rPr>
              <a:t>Employing a data-driven pricing strategy can enhance decision-making by tailoring ticket prices based on key facilities, features, and market trends.</a:t>
            </a:r>
          </a:p>
          <a:p>
            <a:pPr>
              <a:lnSpc>
                <a:spcPts val="3574"/>
              </a:lnSpc>
            </a:pPr>
          </a:p>
          <a:p>
            <a:pPr marL="482389" indent="-241194" lvl="1">
              <a:lnSpc>
                <a:spcPts val="3574"/>
              </a:lnSpc>
              <a:buFont typeface="Arial"/>
              <a:buChar char="•"/>
            </a:pPr>
            <a:r>
              <a:rPr lang="en-US" sz="2234" spc="134">
                <a:solidFill>
                  <a:srgbClr val="2F4153"/>
                </a:solidFill>
                <a:latin typeface="Nunito Sans Bold"/>
              </a:rPr>
              <a:t> While optimizing revenue is crucial, maintaining customer satisfaction and affordability is equally important. Balancing these factors can lead to a sustainable and successful pricing strategy.</a:t>
            </a:r>
          </a:p>
          <a:p>
            <a:pPr>
              <a:lnSpc>
                <a:spcPts val="4401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582930" y="5184402"/>
            <a:ext cx="313545" cy="31354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8D1D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548298" y="3483106"/>
            <a:ext cx="6932431" cy="2380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456"/>
              </a:lnSpc>
            </a:pPr>
            <a:r>
              <a:rPr lang="en-US" sz="13897" spc="708">
                <a:solidFill>
                  <a:srgbClr val="C8D1DA"/>
                </a:solidFill>
                <a:latin typeface="Open Sans Bold"/>
              </a:rPr>
              <a:t>THANK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80729" y="3483106"/>
            <a:ext cx="4258973" cy="2380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456"/>
              </a:lnSpc>
            </a:pPr>
            <a:r>
              <a:rPr lang="en-US" sz="13897" spc="708">
                <a:solidFill>
                  <a:srgbClr val="FFFFFF"/>
                </a:solidFill>
                <a:latin typeface="Open Sans Bold"/>
              </a:rPr>
              <a:t>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DAFqgQaVLNU</dc:identifier>
  <dcterms:modified xsi:type="dcterms:W3CDTF">2011-08-01T06:04:30Z</dcterms:modified>
  <cp:revision>1</cp:revision>
  <dc:title>Big mountain resort</dc:title>
</cp:coreProperties>
</file>